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bril Fatface" panose="02000503000000020003" pitchFamily="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Nunito Sans Black" pitchFamily="2" charset="0"/>
      <p:regular r:id="rId26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old" panose="02000000000000000000" charset="0"/>
      <p:regular r:id="rId37"/>
    </p:embeddedFont>
    <p:embeddedFont>
      <p:font typeface="Virtual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324" autoAdjust="0"/>
  </p:normalViewPr>
  <p:slideViewPr>
    <p:cSldViewPr>
      <p:cViewPr>
        <p:scale>
          <a:sx n="70" d="100"/>
          <a:sy n="70" d="100"/>
        </p:scale>
        <p:origin x="798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3924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976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1.svg"/><Relationship Id="rId21" Type="http://schemas.openxmlformats.org/officeDocument/2006/relationships/image" Target="../media/image59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image" Target="../media/image2.png"/><Relationship Id="rId4" Type="http://schemas.openxmlformats.org/officeDocument/2006/relationships/hyperlink" Target="https://brendagarciac.github.io/droppoint-web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654633" y="-2600035"/>
            <a:ext cx="7376567" cy="1536353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53371" y="5143500"/>
            <a:ext cx="7177479" cy="34272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6000"/>
          </a:blip>
          <a:srcRect/>
          <a:stretch>
            <a:fillRect/>
          </a:stretch>
        </p:blipFill>
        <p:spPr>
          <a:xfrm>
            <a:off x="14410379" y="6236764"/>
            <a:ext cx="2272051" cy="4487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350969"/>
            <a:ext cx="11482627" cy="425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89"/>
              </a:lnSpc>
            </a:pPr>
            <a:r>
              <a:rPr lang="en-US" sz="12099">
                <a:solidFill>
                  <a:srgbClr val="FFFFFF"/>
                </a:solidFill>
                <a:latin typeface="Nunito Sans Black Bold"/>
              </a:rPr>
              <a:t>Capstone</a:t>
            </a:r>
          </a:p>
          <a:p>
            <a:pPr>
              <a:lnSpc>
                <a:spcPts val="10889"/>
              </a:lnSpc>
            </a:pPr>
            <a:r>
              <a:rPr lang="en-US" sz="12099">
                <a:solidFill>
                  <a:srgbClr val="FFFFFF"/>
                </a:solidFill>
                <a:latin typeface="Nunito Sans Black Bold"/>
              </a:rPr>
              <a:t>Project:</a:t>
            </a:r>
          </a:p>
          <a:p>
            <a:pPr>
              <a:lnSpc>
                <a:spcPts val="10890"/>
              </a:lnSpc>
            </a:pPr>
            <a:r>
              <a:rPr lang="en-US" sz="12100">
                <a:solidFill>
                  <a:srgbClr val="FFDE59"/>
                </a:solidFill>
                <a:latin typeface="Nunito Sans Black Bold"/>
              </a:rPr>
              <a:t>DropPoint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86012" y="2140343"/>
            <a:ext cx="4320786" cy="43207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122986" y="8201025"/>
            <a:ext cx="557885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bril Fatface"/>
              </a:rPr>
              <a:t>Presented by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bril Fatface Bold"/>
              </a:rPr>
              <a:t>Brenda Garcia &amp; Glenda Garcia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1514" y="804741"/>
            <a:ext cx="7767429" cy="119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spc="188">
                <a:solidFill>
                  <a:srgbClr val="FFFFFF"/>
                </a:solidFill>
                <a:latin typeface="Virtual"/>
              </a:rPr>
              <a:t>Let the travel planning begin...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4523" b="-6861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0219282"/>
              <a:ext cx="8788027" cy="173563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8654143" y="484246"/>
            <a:ext cx="8115300" cy="9342267"/>
            <a:chOff x="0" y="0"/>
            <a:chExt cx="10820400" cy="1245635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0820400" cy="231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39"/>
                </a:lnSpc>
              </a:pPr>
              <a:r>
                <a:rPr lang="en-US" sz="5699">
                  <a:solidFill>
                    <a:srgbClr val="000000"/>
                  </a:solidFill>
                  <a:latin typeface="Nunito Sans Black"/>
                </a:rPr>
                <a:t>Search locations found near a desired place: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616056"/>
              <a:ext cx="9309313" cy="984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8" lvl="1" indent="-302259">
                <a:lnSpc>
                  <a:spcPts val="363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Roboto"/>
                </a:rPr>
                <a:t>DropPoint</a:t>
              </a:r>
              <a:r>
                <a:rPr lang="en-US" sz="2400" dirty="0">
                  <a:solidFill>
                    <a:srgbClr val="000000"/>
                  </a:solidFill>
                  <a:latin typeface="Roboto"/>
                </a:rPr>
                <a:t> provides an extra way for optimizing the search of publications in the form of a search view.</a:t>
              </a:r>
            </a:p>
            <a:p>
              <a:pPr>
                <a:lnSpc>
                  <a:spcPts val="3639"/>
                </a:lnSpc>
              </a:pPr>
              <a:endParaRPr lang="en-US" sz="2400" dirty="0">
                <a:solidFill>
                  <a:srgbClr val="000000"/>
                </a:solidFill>
                <a:latin typeface="Roboto"/>
              </a:endParaRPr>
            </a:p>
            <a:p>
              <a:pPr marL="604518" lvl="1" indent="-302259">
                <a:lnSpc>
                  <a:spcPts val="363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Roboto"/>
                </a:rPr>
                <a:t>Users are free to enter their desired location in a search box powered by the </a:t>
              </a:r>
              <a:r>
                <a:rPr lang="en-US" sz="2400" dirty="0">
                  <a:solidFill>
                    <a:srgbClr val="000000"/>
                  </a:solidFill>
                  <a:latin typeface="Roboto Bold"/>
                </a:rPr>
                <a:t>Google Places API.</a:t>
              </a:r>
            </a:p>
            <a:p>
              <a:pPr marL="302259" lvl="1">
                <a:lnSpc>
                  <a:spcPts val="3639"/>
                </a:lnSpc>
              </a:pPr>
              <a:endParaRPr lang="en-US" sz="2400" dirty="0">
                <a:solidFill>
                  <a:srgbClr val="000000"/>
                </a:solidFill>
                <a:latin typeface="Roboto Bold"/>
              </a:endParaRPr>
            </a:p>
            <a:p>
              <a:pPr marL="604518" lvl="1" indent="-302259">
                <a:lnSpc>
                  <a:spcPts val="363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Roboto"/>
                </a:rPr>
                <a:t>Firebase offers </a:t>
              </a:r>
              <a:r>
                <a:rPr lang="en-US" sz="2400" dirty="0">
                  <a:solidFill>
                    <a:srgbClr val="000000"/>
                  </a:solidFill>
                  <a:latin typeface="Roboto Bold"/>
                </a:rPr>
                <a:t>Geo Geohashes </a:t>
              </a:r>
              <a:r>
                <a:rPr lang="en-US" sz="2400" dirty="0">
                  <a:solidFill>
                    <a:srgbClr val="000000"/>
                  </a:solidFill>
                  <a:latin typeface="Roboto"/>
                </a:rPr>
                <a:t>which were implemented in order to store and query posts by position.</a:t>
              </a:r>
            </a:p>
            <a:p>
              <a:pPr marL="302259" lvl="1">
                <a:lnSpc>
                  <a:spcPts val="3639"/>
                </a:lnSpc>
              </a:pPr>
              <a:endParaRPr lang="en-US" sz="2400" dirty="0">
                <a:solidFill>
                  <a:srgbClr val="000000"/>
                </a:solidFill>
                <a:latin typeface="Roboto Bold"/>
              </a:endParaRPr>
            </a:p>
            <a:p>
              <a:pPr marL="604518" lvl="1" indent="-302259">
                <a:lnSpc>
                  <a:spcPts val="363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Roboto"/>
                </a:rPr>
                <a:t>Searching for locations in this view will bring up a grid view of the search results which can be accessed individually.</a:t>
              </a:r>
            </a:p>
            <a:p>
              <a:pPr>
                <a:lnSpc>
                  <a:spcPts val="3769"/>
                </a:lnSpc>
              </a:pPr>
              <a:endParaRPr lang="en-US" sz="2799" dirty="0">
                <a:solidFill>
                  <a:srgbClr val="000000"/>
                </a:solidFill>
                <a:latin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-219435" y="132576"/>
            <a:ext cx="5322499" cy="7240536"/>
            <a:chOff x="0" y="0"/>
            <a:chExt cx="7096665" cy="965404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564421" y="0"/>
              <a:ext cx="5967823" cy="8269789"/>
              <a:chOff x="0" y="0"/>
              <a:chExt cx="4734560" cy="65608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417" b="-6967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252457"/>
              <a:ext cx="7096665" cy="1401591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8856461" y="252256"/>
            <a:ext cx="9018070" cy="9524597"/>
            <a:chOff x="0" y="0"/>
            <a:chExt cx="12024093" cy="1269946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2024093" cy="3467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39"/>
                </a:lnSpc>
              </a:pPr>
              <a:r>
                <a:rPr lang="en-US" sz="5700">
                  <a:solidFill>
                    <a:srgbClr val="000000"/>
                  </a:solidFill>
                  <a:latin typeface="Nunito Sans Black"/>
                </a:rPr>
                <a:t>Bookmark publications and store them in folders for each trip: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820470"/>
              <a:ext cx="10344909" cy="8878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1" lvl="1" indent="-313055">
                <a:lnSpc>
                  <a:spcPts val="377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Roboto"/>
                </a:rPr>
                <a:t>Each post can be bookmarked.</a:t>
              </a:r>
            </a:p>
            <a:p>
              <a:pPr>
                <a:lnSpc>
                  <a:spcPts val="3770"/>
                </a:lnSpc>
              </a:pPr>
              <a:endParaRPr lang="en-US" sz="2900">
                <a:solidFill>
                  <a:srgbClr val="000000"/>
                </a:solidFill>
                <a:latin typeface="Roboto"/>
              </a:endParaRPr>
            </a:p>
            <a:p>
              <a:pPr marL="626111" lvl="1" indent="-313055">
                <a:lnSpc>
                  <a:spcPts val="377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Roboto"/>
                </a:rPr>
                <a:t>Since a user may want to add the post to various folders, DropPoint enables users to have a single post in many folders </a:t>
              </a:r>
            </a:p>
            <a:p>
              <a:pPr>
                <a:lnSpc>
                  <a:spcPts val="3770"/>
                </a:lnSpc>
              </a:pPr>
              <a:endParaRPr lang="en-US" sz="2900">
                <a:solidFill>
                  <a:srgbClr val="000000"/>
                </a:solidFill>
                <a:latin typeface="Roboto"/>
              </a:endParaRPr>
            </a:p>
            <a:p>
              <a:pPr marL="626111" lvl="1" indent="-313055">
                <a:lnSpc>
                  <a:spcPts val="377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Roboto"/>
                </a:rPr>
                <a:t>If a post has previously been placed to a folder, the app makes sure that no duplicates of that post are added.  </a:t>
              </a:r>
            </a:p>
            <a:p>
              <a:pPr>
                <a:lnSpc>
                  <a:spcPts val="3770"/>
                </a:lnSpc>
              </a:pPr>
              <a:endParaRPr lang="en-US" sz="2900">
                <a:solidFill>
                  <a:srgbClr val="000000"/>
                </a:solidFill>
                <a:latin typeface="Roboto"/>
              </a:endParaRPr>
            </a:p>
            <a:p>
              <a:pPr marL="626111" lvl="1" indent="-313055">
                <a:lnSpc>
                  <a:spcPts val="377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/>
                  </a:solidFill>
                  <a:latin typeface="Roboto"/>
                </a:rPr>
                <a:t>The user can see their bookmarked posts in their profiles, which will be displayed inside of the folders for each trip added by the user.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340460" y="2318588"/>
            <a:ext cx="5664915" cy="7706347"/>
            <a:chOff x="0" y="0"/>
            <a:chExt cx="7553220" cy="10275129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600732" y="0"/>
              <a:ext cx="6351755" cy="8801815"/>
              <a:chOff x="0" y="0"/>
              <a:chExt cx="4734560" cy="656082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3895" b="-7488"/>
                </a:stretch>
              </a:blip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8783368"/>
              <a:ext cx="7553220" cy="1491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286250"/>
            <a:ext cx="18288000" cy="600075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334861" y="2400300"/>
            <a:ext cx="4303914" cy="5195685"/>
            <a:chOff x="0" y="0"/>
            <a:chExt cx="6350000" cy="7665720"/>
          </a:xfrm>
        </p:grpSpPr>
        <p:sp>
          <p:nvSpPr>
            <p:cNvPr id="4" name="Freeform 4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DF4E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2"/>
              <a:stretch>
                <a:fillRect l="-51655" t="-102214" r="-44961" b="-61113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894350" y="2400300"/>
            <a:ext cx="4303914" cy="5195685"/>
            <a:chOff x="0" y="0"/>
            <a:chExt cx="6350000" cy="7665720"/>
          </a:xfrm>
        </p:grpSpPr>
        <p:sp>
          <p:nvSpPr>
            <p:cNvPr id="7" name="Freeform 7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DF4E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3"/>
              <a:stretch>
                <a:fillRect l="223" t="-16665" r="223" b="-16666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37002">
            <a:off x="7555129" y="3342279"/>
            <a:ext cx="2745723" cy="33117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19175"/>
            <a:ext cx="1579858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Nunito Sans Black"/>
              </a:rPr>
              <a:t>Roles of Team members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79024" y="7784733"/>
            <a:ext cx="5615587" cy="2024991"/>
            <a:chOff x="0" y="0"/>
            <a:chExt cx="7487449" cy="269998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"/>
              <a:ext cx="7487449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Dekko Bold"/>
                </a:rPr>
                <a:t>Brenda Garcia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6853" y="1140428"/>
              <a:ext cx="7213743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Android developer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UI/UX Designer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Roboto"/>
                </a:rPr>
                <a:t>QA Engineer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33313" y="7784733"/>
            <a:ext cx="6425987" cy="2024991"/>
            <a:chOff x="0" y="0"/>
            <a:chExt cx="8567982" cy="269998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525"/>
              <a:ext cx="8567982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Dekko Bold"/>
                </a:rPr>
                <a:t>Glenda Garcia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6603" y="1140428"/>
              <a:ext cx="8254776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Android developer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Roboto"/>
                </a:rPr>
                <a:t>Backend developer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Roboto"/>
                </a:rPr>
                <a:t>QA Engineer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85613" y="3224316"/>
            <a:ext cx="610122" cy="78771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45873" y="3239999"/>
            <a:ext cx="772033" cy="7720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35255" y="3224316"/>
            <a:ext cx="785472" cy="78771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114356" y="3196116"/>
            <a:ext cx="765941" cy="81591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5485325" y="3281377"/>
            <a:ext cx="730655" cy="7306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E92B9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045873" y="6930547"/>
            <a:ext cx="814572" cy="8125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860445" y="6980967"/>
            <a:ext cx="251986" cy="37609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485613" y="6980967"/>
            <a:ext cx="493839" cy="7827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608351" y="7065766"/>
            <a:ext cx="867520" cy="69794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2239556" y="7029950"/>
            <a:ext cx="780879" cy="73375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5782686" y="7074505"/>
            <a:ext cx="629054" cy="68920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019175"/>
            <a:ext cx="1579858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Nunito Sans Black"/>
              </a:rPr>
              <a:t>Future additions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42006" y="5043400"/>
            <a:ext cx="2817294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Strengthen implementation for the back arrow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88679" y="5043400"/>
            <a:ext cx="2817294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Optimize searching of locations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42006" y="8467513"/>
            <a:ext cx="2817294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Delete trips folders, posts, bookmarks, user account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043400"/>
            <a:ext cx="2817294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Change profile information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8467513"/>
            <a:ext cx="2817294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Trip Itinerary &amp; Budget Planning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35353" y="5043400"/>
            <a:ext cx="2817294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Upload multiple photos to a post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82026" y="8467513"/>
            <a:ext cx="2817294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Display the user profile where a post originated from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35353" y="8467513"/>
            <a:ext cx="2817294" cy="156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Like, comment, provide feedback, allow conversation among users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82026" y="5043400"/>
            <a:ext cx="2817294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Forgot password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88679" y="8467513"/>
            <a:ext cx="3082634" cy="156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Roboto Bold"/>
              </a:rPr>
              <a:t>App to be iPhone compatible and make up available on the Play/App Store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71809" y="2097437"/>
            <a:ext cx="1470148" cy="1470148"/>
            <a:chOff x="0" y="0"/>
            <a:chExt cx="1960197" cy="19601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60197" cy="196019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92441" y="690089"/>
              <a:ext cx="1175314" cy="58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6"/>
                </a:lnSpc>
              </a:pPr>
              <a:r>
                <a:rPr lang="en-US" sz="2996">
                  <a:solidFill>
                    <a:srgbClr val="000000"/>
                  </a:solidFill>
                  <a:latin typeface="Nunito Sans Black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68512" y="4138260"/>
            <a:ext cx="1470148" cy="1470148"/>
            <a:chOff x="0" y="0"/>
            <a:chExt cx="1960197" cy="196019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960197" cy="196019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392441" y="690089"/>
              <a:ext cx="1175314" cy="58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6"/>
                </a:lnSpc>
              </a:pPr>
              <a:r>
                <a:rPr lang="en-US" sz="2996">
                  <a:solidFill>
                    <a:srgbClr val="000000"/>
                  </a:solidFill>
                  <a:latin typeface="Nunito Sans Black Bold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871809" y="6179084"/>
            <a:ext cx="1466850" cy="1466850"/>
            <a:chOff x="0" y="0"/>
            <a:chExt cx="1955800" cy="19558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955800" cy="195580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91561" y="688563"/>
              <a:ext cx="1172678" cy="58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88"/>
                </a:lnSpc>
              </a:pPr>
              <a:r>
                <a:rPr lang="en-US" sz="2990">
                  <a:solidFill>
                    <a:srgbClr val="000000"/>
                  </a:solidFill>
                  <a:latin typeface="Nunito Sans Black 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71809" y="8217434"/>
            <a:ext cx="1470148" cy="1470148"/>
            <a:chOff x="0" y="0"/>
            <a:chExt cx="1960197" cy="196019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960197" cy="196019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392441" y="690089"/>
              <a:ext cx="1175314" cy="589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6"/>
                </a:lnSpc>
              </a:pPr>
              <a:r>
                <a:rPr lang="en-US" sz="2996">
                  <a:solidFill>
                    <a:srgbClr val="000000"/>
                  </a:solidFill>
                  <a:latin typeface="Nunito Sans Black Bold"/>
                </a:rPr>
                <a:t>4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57044" y="2327686"/>
            <a:ext cx="658050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Roboto"/>
              </a:rPr>
              <a:t>Cloud hosted and document-based databases like Firebase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53747" y="4368509"/>
            <a:ext cx="658050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Roboto"/>
              </a:rPr>
              <a:t>Full stack development of an Android Mobile Application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53747" y="6650571"/>
            <a:ext cx="65805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Roboto"/>
              </a:rPr>
              <a:t>The power of APIs and SDKs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53747" y="8230256"/>
            <a:ext cx="736967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Roboto"/>
              </a:rPr>
              <a:t>A successful endeavor requires dedication, Google's assistance from time to time, hard work and a lot of patience.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64578" y="475594"/>
            <a:ext cx="8727621" cy="1242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08"/>
              </a:lnSpc>
            </a:pPr>
            <a:r>
              <a:rPr lang="en-US" sz="8090" dirty="0">
                <a:solidFill>
                  <a:srgbClr val="000000"/>
                </a:solidFill>
                <a:latin typeface="Nunito Sans Black"/>
              </a:rPr>
              <a:t>Lessons Learned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4213" y="0"/>
            <a:ext cx="9623787" cy="10287000"/>
            <a:chOff x="0" y="0"/>
            <a:chExt cx="12831716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6858000"/>
              <a:ext cx="12831716" cy="6858000"/>
            </a:xfrm>
            <a:prstGeom prst="rect">
              <a:avLst/>
            </a:prstGeom>
            <a:solidFill>
              <a:srgbClr val="F64697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0" y="0"/>
              <a:ext cx="12831716" cy="6858000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639739"/>
            <a:ext cx="7196018" cy="692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err="1">
                <a:solidFill>
                  <a:srgbClr val="000000"/>
                </a:solidFill>
                <a:latin typeface="Nunito Sans Black"/>
              </a:rPr>
              <a:t>DropPoint</a:t>
            </a:r>
            <a:r>
              <a:rPr lang="en-US" sz="9000" dirty="0">
                <a:solidFill>
                  <a:srgbClr val="000000"/>
                </a:solidFill>
                <a:latin typeface="Nunito Sans Black"/>
              </a:rPr>
              <a:t> Installation</a:t>
            </a:r>
          </a:p>
          <a:p>
            <a:pPr>
              <a:lnSpc>
                <a:spcPts val="10800"/>
              </a:lnSpc>
            </a:pPr>
            <a:r>
              <a:rPr lang="en-US" sz="2000" dirty="0">
                <a:solidFill>
                  <a:schemeClr val="accent2"/>
                </a:solidFill>
                <a:latin typeface="Nunito Sans Blac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https://brendagarciac.github.io/droppoint-web/</a:t>
            </a:r>
            <a:endParaRPr lang="en-US" sz="2000" dirty="0">
              <a:solidFill>
                <a:schemeClr val="accent2"/>
              </a:solidFill>
              <a:latin typeface="Nunito Sans Black"/>
            </a:endParaRPr>
          </a:p>
          <a:p>
            <a:pPr>
              <a:lnSpc>
                <a:spcPts val="10800"/>
              </a:lnSpc>
            </a:pPr>
            <a:endParaRPr lang="en-US" sz="9000" dirty="0">
              <a:solidFill>
                <a:srgbClr val="000000"/>
              </a:solidFill>
              <a:latin typeface="Nunito Sans Black"/>
            </a:endParaRPr>
          </a:p>
          <a:p>
            <a:pPr>
              <a:lnSpc>
                <a:spcPts val="10800"/>
              </a:lnSpc>
            </a:pPr>
            <a:endParaRPr lang="en-US" sz="9000" dirty="0">
              <a:solidFill>
                <a:srgbClr val="000000"/>
              </a:solidFill>
              <a:latin typeface="Nunito Sans Black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468292" y="1025416"/>
            <a:ext cx="7279983" cy="9906712"/>
            <a:chOff x="0" y="-4379"/>
            <a:chExt cx="9706644" cy="13208949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772001" y="-4379"/>
              <a:ext cx="8164830" cy="11315594"/>
              <a:chOff x="0" y="-2540"/>
              <a:chExt cx="4735830" cy="656336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11287508"/>
              <a:ext cx="9706644" cy="1917062"/>
            </a:xfrm>
            <a:prstGeom prst="rect">
              <a:avLst/>
            </a:prstGeom>
          </p:spPr>
        </p:pic>
      </p:grpSp>
      <p:pic>
        <p:nvPicPr>
          <p:cNvPr id="20" name="Installation Demo">
            <a:hlinkClick r:id="" action="ppaction://media"/>
            <a:extLst>
              <a:ext uri="{FF2B5EF4-FFF2-40B4-BE49-F238E27FC236}">
                <a16:creationId xmlns:a16="http://schemas.microsoft.com/office/drawing/2014/main" id="{9CB739E6-0274-C201-0E54-927D664561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2846" t="-556" r="33606" b="-972"/>
          <a:stretch/>
        </p:blipFill>
        <p:spPr>
          <a:xfrm>
            <a:off x="11353800" y="1373553"/>
            <a:ext cx="5486399" cy="7888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895088">
            <a:off x="4639007" y="390473"/>
            <a:ext cx="1544189" cy="108286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849560">
            <a:off x="12680319" y="8735102"/>
            <a:ext cx="1492186" cy="10463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253334"/>
            <a:ext cx="4297152" cy="329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FFFFFF"/>
                </a:solidFill>
                <a:latin typeface="Roboto Bold"/>
              </a:rPr>
              <a:t>Let's see DropPoint</a:t>
            </a:r>
          </a:p>
          <a:p>
            <a:pPr>
              <a:lnSpc>
                <a:spcPts val="8639"/>
              </a:lnSpc>
            </a:pPr>
            <a:r>
              <a:rPr lang="en-US" sz="7199">
                <a:solidFill>
                  <a:srgbClr val="FFFFFF"/>
                </a:solidFill>
                <a:latin typeface="Roboto Bold"/>
              </a:rPr>
              <a:t>in action!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442478" y="491684"/>
            <a:ext cx="8015310" cy="10907357"/>
            <a:chOff x="0" y="-4821"/>
            <a:chExt cx="10687080" cy="14543142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849979" y="-4821"/>
              <a:ext cx="8989534" cy="12458546"/>
              <a:chOff x="0" y="-2540"/>
              <a:chExt cx="4735830" cy="656336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12427623"/>
              <a:ext cx="10687080" cy="2110698"/>
            </a:xfrm>
            <a:prstGeom prst="rect">
              <a:avLst/>
            </a:prstGeom>
          </p:spPr>
        </p:pic>
      </p:grpSp>
      <p:pic>
        <p:nvPicPr>
          <p:cNvPr id="19" name="DropPoint Demo">
            <a:hlinkClick r:id="" action="ppaction://media"/>
            <a:extLst>
              <a:ext uri="{FF2B5EF4-FFF2-40B4-BE49-F238E27FC236}">
                <a16:creationId xmlns:a16="http://schemas.microsoft.com/office/drawing/2014/main" id="{F9AB25C2-C16D-C803-A006-BE66BAE2A3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2269" t="3352" r="32731" b="363"/>
          <a:stretch/>
        </p:blipFill>
        <p:spPr>
          <a:xfrm>
            <a:off x="6366463" y="842073"/>
            <a:ext cx="6101181" cy="8777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9953" y="3109883"/>
            <a:ext cx="228600" cy="228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29953" y="3889618"/>
            <a:ext cx="228600" cy="22860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72878" y="2962246"/>
            <a:ext cx="40681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 Bold"/>
              </a:rPr>
              <a:t>Google Maps Platform: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21120" y="6138372"/>
            <a:ext cx="986562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https://github.com/bumptech/glide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29953" y="6286010"/>
            <a:ext cx="228600" cy="2286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255323"/>
            <a:ext cx="17259300" cy="2279901"/>
            <a:chOff x="0" y="0"/>
            <a:chExt cx="23012400" cy="303986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9525"/>
              <a:ext cx="23012400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Nunito Sans Black"/>
                </a:rPr>
                <a:t>Resources Page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433443"/>
              <a:ext cx="21950495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"/>
                </a:rPr>
                <a:t>These are some of the pages that helped us during the development of the DropPoint application.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856844" y="2962246"/>
            <a:ext cx="8327522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https://mapsplatform.google.com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29953" y="5047367"/>
            <a:ext cx="228600" cy="22860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129953" y="7266828"/>
            <a:ext cx="228600" cy="2286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672878" y="3741451"/>
            <a:ext cx="4068106" cy="47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dirty="0">
                <a:solidFill>
                  <a:srgbClr val="000000"/>
                </a:solidFill>
                <a:latin typeface="Roboto Bold"/>
              </a:rPr>
              <a:t>Firebase Geohashes: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2878" y="4852497"/>
            <a:ext cx="5120557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 dirty="0">
                <a:solidFill>
                  <a:srgbClr val="000000"/>
                </a:solidFill>
                <a:latin typeface="Roboto Bold"/>
              </a:rPr>
              <a:t>Google Maps Android Marker Clustering Utility: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2878" y="7138497"/>
            <a:ext cx="248038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 Bold"/>
              </a:rPr>
              <a:t>Google Fonts: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24417" y="3719022"/>
            <a:ext cx="9319848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https://firebase.google.com/docs/firestore/solutions/geoqueries#solution_geohashes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75361" y="4852497"/>
            <a:ext cx="930330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https://developers.google.com/maps/documentation/android-sdk/utility/marker-clustering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79542" y="7138497"/>
            <a:ext cx="13487617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https://fonts.google.com/specimen/Abril+Fatface?preview.text=New%20Post&amp;preview.size=75&amp;preview.text_type=custom#styles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72878" y="6138372"/>
            <a:ext cx="646631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 Bold"/>
              </a:rPr>
              <a:t> Glide Library (for displaying images):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29953" y="8552703"/>
            <a:ext cx="228600" cy="22860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4697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672878" y="8424372"/>
            <a:ext cx="636387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 Bold"/>
              </a:rPr>
              <a:t>Picasso Library (Circle Image View):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36754" y="8514603"/>
            <a:ext cx="736827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Roboto"/>
              </a:rPr>
              <a:t>https://github.com/hdodenhof/CircleImageView#circleimageview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16631" y="3513541"/>
            <a:ext cx="11454738" cy="287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0"/>
              </a:lnSpc>
            </a:pPr>
            <a:r>
              <a:rPr lang="en-US" sz="9467">
                <a:solidFill>
                  <a:srgbClr val="E92B90"/>
                </a:solidFill>
                <a:latin typeface="Nunito Sans Black"/>
              </a:rPr>
              <a:t>THANK YOU FOR LISTENING!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23468" y="6457343"/>
            <a:ext cx="9061050" cy="643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3073">
                <a:solidFill>
                  <a:srgbClr val="000000"/>
                </a:solidFill>
                <a:latin typeface="Poppins"/>
              </a:rPr>
              <a:t>Don't hesitate to ask any questions!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629">
            <a:off x="-794944" y="7556512"/>
            <a:ext cx="7970144" cy="37966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15378">
            <a:off x="14809243" y="5892409"/>
            <a:ext cx="3961828" cy="75659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342692">
            <a:off x="-912463" y="-2144209"/>
            <a:ext cx="4277651" cy="68194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3706964">
            <a:off x="15818638" y="-2589161"/>
            <a:ext cx="4130743" cy="86384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286000" y="5143500"/>
            <a:ext cx="22860000" cy="7181850"/>
          </a:xfrm>
          <a:prstGeom prst="rect">
            <a:avLst/>
          </a:prstGeom>
          <a:solidFill>
            <a:srgbClr val="F64697"/>
          </a:solidFill>
        </p:spPr>
      </p:sp>
      <p:sp>
        <p:nvSpPr>
          <p:cNvPr id="3" name="TextBox 3"/>
          <p:cNvSpPr txBox="1"/>
          <p:nvPr/>
        </p:nvSpPr>
        <p:spPr>
          <a:xfrm>
            <a:off x="4514671" y="1286634"/>
            <a:ext cx="9258657" cy="196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81"/>
              </a:lnSpc>
            </a:pPr>
            <a:r>
              <a:rPr lang="en-US" sz="6484">
                <a:solidFill>
                  <a:srgbClr val="000000"/>
                </a:solidFill>
                <a:latin typeface="Nunito Sans Black"/>
              </a:rPr>
              <a:t>Travel planning never looked so easy!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067425"/>
            <a:ext cx="16234998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Have you ever found yourself feeling frustrated when planning to travel? Asking  yourself questions like where to visit, and when? </a:t>
            </a:r>
          </a:p>
          <a:p>
            <a:pPr>
              <a:lnSpc>
                <a:spcPts val="4200"/>
              </a:lnSpc>
            </a:pPr>
            <a:endParaRPr lang="en-US" sz="3500">
              <a:solidFill>
                <a:srgbClr val="FFFFFF"/>
              </a:solidFill>
              <a:latin typeface="Roboto"/>
            </a:endParaRPr>
          </a:p>
          <a:p>
            <a:pPr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"/>
              </a:rPr>
              <a:t>Then it is time to plan! But don't worry because with DropPoint all of the headaches involved with planning to travel are gone.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4081" y="621073"/>
            <a:ext cx="3058750" cy="30587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56000"/>
          </a:blip>
          <a:srcRect/>
          <a:stretch>
            <a:fillRect/>
          </a:stretch>
        </p:blipFill>
        <p:spPr>
          <a:xfrm>
            <a:off x="1177430" y="3679824"/>
            <a:ext cx="2272051" cy="4487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2099"/>
            <a:ext cx="7196018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Nunito Sans Black"/>
              </a:rPr>
              <a:t>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3183382"/>
            <a:ext cx="4723353" cy="3057290"/>
            <a:chOff x="0" y="0"/>
            <a:chExt cx="6297804" cy="4076387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6297804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64697"/>
                  </a:solidFill>
                  <a:latin typeface="Roboto Bold"/>
                </a:rPr>
                <a:t>Plan for traveling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4727"/>
              <a:ext cx="6297804" cy="3121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DropPoint has the tools to make your life easier when planning a new travel experience.The platform offers advice and photos of the place from other travelers who have been there.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20605" y="3183382"/>
            <a:ext cx="4558495" cy="3359084"/>
            <a:chOff x="0" y="0"/>
            <a:chExt cx="6077993" cy="4478778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607799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E92B90"/>
                  </a:solidFill>
                  <a:latin typeface="Roboto Bold"/>
                </a:rPr>
                <a:t>Discover new places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36418"/>
              <a:ext cx="6077993" cy="3642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The application behaves similar to social networks like Instagram: enabling users to view publications shared by others, read their advice, experience, and add these publications to their itinerary for a trip.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50650" y="3183382"/>
            <a:ext cx="4698771" cy="2666765"/>
            <a:chOff x="0" y="0"/>
            <a:chExt cx="6265028" cy="35556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6265028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E92B90"/>
                  </a:solidFill>
                  <a:latin typeface="Roboto Bold"/>
                </a:rPr>
                <a:t>Join a travelers community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54727"/>
              <a:ext cx="6265028" cy="2600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DropPoint is targeted at those adventurers who like to share their latest travels along with their experiences, and recommendations.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032022" y="1277663"/>
            <a:ext cx="1153420" cy="266586"/>
            <a:chOff x="0" y="0"/>
            <a:chExt cx="1857251" cy="429260"/>
          </a:xfrm>
        </p:grpSpPr>
        <p:sp>
          <p:nvSpPr>
            <p:cNvPr id="13" name="Freeform 13"/>
            <p:cNvSpPr/>
            <p:nvPr/>
          </p:nvSpPr>
          <p:spPr>
            <a:xfrm>
              <a:off x="0" y="-5080"/>
              <a:ext cx="1857252" cy="434340"/>
            </a:xfrm>
            <a:custGeom>
              <a:avLst/>
              <a:gdLst/>
              <a:ahLst/>
              <a:cxnLst/>
              <a:rect l="l" t="t" r="r" b="b"/>
              <a:pathLst>
                <a:path w="1857252" h="434340">
                  <a:moveTo>
                    <a:pt x="1839471" y="187960"/>
                  </a:moveTo>
                  <a:lnTo>
                    <a:pt x="1577851" y="11430"/>
                  </a:lnTo>
                  <a:cubicBezTo>
                    <a:pt x="1560071" y="0"/>
                    <a:pt x="1537211" y="3810"/>
                    <a:pt x="1524511" y="21590"/>
                  </a:cubicBezTo>
                  <a:cubicBezTo>
                    <a:pt x="1513081" y="39370"/>
                    <a:pt x="1516891" y="62230"/>
                    <a:pt x="1534671" y="74930"/>
                  </a:cubicBezTo>
                  <a:lnTo>
                    <a:pt x="169342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93421" y="257810"/>
                  </a:lnTo>
                  <a:lnTo>
                    <a:pt x="1534672" y="364490"/>
                  </a:lnTo>
                  <a:cubicBezTo>
                    <a:pt x="1516892" y="375920"/>
                    <a:pt x="1513082" y="400050"/>
                    <a:pt x="1524511" y="417830"/>
                  </a:cubicBezTo>
                  <a:cubicBezTo>
                    <a:pt x="1532132" y="429260"/>
                    <a:pt x="1543561" y="434340"/>
                    <a:pt x="1556261" y="434340"/>
                  </a:cubicBezTo>
                  <a:cubicBezTo>
                    <a:pt x="1563882" y="434340"/>
                    <a:pt x="1571502" y="431800"/>
                    <a:pt x="1577852" y="427990"/>
                  </a:cubicBezTo>
                  <a:lnTo>
                    <a:pt x="1840742" y="251460"/>
                  </a:lnTo>
                  <a:cubicBezTo>
                    <a:pt x="1850902" y="243840"/>
                    <a:pt x="1857252" y="232410"/>
                    <a:pt x="1857252" y="219710"/>
                  </a:cubicBezTo>
                  <a:cubicBezTo>
                    <a:pt x="1857252" y="207010"/>
                    <a:pt x="1850902" y="195580"/>
                    <a:pt x="1839472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99998">
            <a:off x="318366" y="6525137"/>
            <a:ext cx="2687968" cy="424822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10949">
            <a:off x="14763437" y="6178142"/>
            <a:ext cx="3032298" cy="4806235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64978">
            <a:off x="5481068" y="8386716"/>
            <a:ext cx="7609068" cy="17431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79611"/>
            <a:ext cx="9086049" cy="1933575"/>
            <a:chOff x="0" y="0"/>
            <a:chExt cx="12114732" cy="25781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223296"/>
              <a:ext cx="2354804" cy="235480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333930" y="0"/>
              <a:ext cx="1393271" cy="257810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3340724" y="1064148"/>
              <a:ext cx="8774008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Firebase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377397"/>
            <a:ext cx="9086049" cy="1766103"/>
            <a:chOff x="0" y="0"/>
            <a:chExt cx="12114732" cy="235480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354804" cy="235480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79366" y="351768"/>
              <a:ext cx="1396072" cy="1651268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3340724" y="840852"/>
              <a:ext cx="8774008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Android Studio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83853" y="3177372"/>
            <a:ext cx="9086049" cy="1766103"/>
            <a:chOff x="0" y="0"/>
            <a:chExt cx="12114732" cy="235480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354804" cy="2354804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98307" y="266937"/>
              <a:ext cx="1158189" cy="1820931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3340724" y="840852"/>
              <a:ext cx="8774008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Java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883853" y="7522761"/>
            <a:ext cx="9086049" cy="1766103"/>
            <a:chOff x="0" y="0"/>
            <a:chExt cx="12114732" cy="235480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354804" cy="2354804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1682" y="355093"/>
              <a:ext cx="1055519" cy="1716291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3340724" y="840852"/>
              <a:ext cx="8774008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Google APIs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883853" y="5265336"/>
            <a:ext cx="9086049" cy="1766103"/>
            <a:chOff x="0" y="0"/>
            <a:chExt cx="12114732" cy="235480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354804" cy="2354804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3340724" y="840852"/>
              <a:ext cx="8774008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HTML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543543" y="298359"/>
              <a:ext cx="1246643" cy="1758087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11937004" y="5347083"/>
            <a:ext cx="9086049" cy="1766103"/>
            <a:chOff x="0" y="0"/>
            <a:chExt cx="12114732" cy="235480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354804" cy="2354804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3340724" y="840852"/>
              <a:ext cx="8774008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CSS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518978" y="344599"/>
              <a:ext cx="1274182" cy="1796924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>
            <a:off x="11937004" y="3175383"/>
            <a:ext cx="9086049" cy="1766103"/>
            <a:chOff x="0" y="0"/>
            <a:chExt cx="12114732" cy="2354804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354804" cy="2354804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3340724" y="840852"/>
              <a:ext cx="8774008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999">
                  <a:solidFill>
                    <a:srgbClr val="FFFFFF"/>
                  </a:solidFill>
                  <a:latin typeface="Roboto"/>
                </a:rPr>
                <a:t>XML</a:t>
              </a:r>
            </a:p>
          </p:txBody>
        </p: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72925" y="342695"/>
              <a:ext cx="1407734" cy="1674718"/>
            </a:xfrm>
            <a:prstGeom prst="rect">
              <a:avLst/>
            </a:prstGeom>
          </p:spPr>
        </p:pic>
      </p:grpSp>
      <p:sp>
        <p:nvSpPr>
          <p:cNvPr id="37" name="TextBox 37"/>
          <p:cNvSpPr txBox="1"/>
          <p:nvPr/>
        </p:nvSpPr>
        <p:spPr>
          <a:xfrm>
            <a:off x="1028700" y="1019175"/>
            <a:ext cx="11710307" cy="1242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08"/>
              </a:lnSpc>
            </a:pPr>
            <a:r>
              <a:rPr lang="en-US" sz="8090">
                <a:solidFill>
                  <a:srgbClr val="000000"/>
                </a:solidFill>
                <a:latin typeface="Nunito Sans Black"/>
              </a:rPr>
              <a:t>Technologies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96073" y="0"/>
            <a:ext cx="10020502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32806" y="7477258"/>
            <a:ext cx="6984039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552467">
            <a:off x="1990668" y="-1378754"/>
            <a:ext cx="4099837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3321" y="3601391"/>
            <a:ext cx="8022752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Nunito Sans Black"/>
              </a:rPr>
              <a:t>Functionalities</a:t>
            </a:r>
          </a:p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Nunito Sans Black"/>
              </a:rPr>
              <a:t>of the App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879019" y="3008650"/>
            <a:ext cx="8380281" cy="537783"/>
            <a:chOff x="0" y="0"/>
            <a:chExt cx="11173707" cy="717045"/>
          </a:xfrm>
        </p:grpSpPr>
        <p:sp>
          <p:nvSpPr>
            <p:cNvPr id="7" name="TextBox 7"/>
            <p:cNvSpPr txBox="1"/>
            <p:nvPr/>
          </p:nvSpPr>
          <p:spPr>
            <a:xfrm>
              <a:off x="1041425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Provide a map view of publications shared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6615" cy="717045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8879019" y="4304415"/>
            <a:ext cx="8380282" cy="544928"/>
            <a:chOff x="0" y="-9525"/>
            <a:chExt cx="11173708" cy="726570"/>
          </a:xfrm>
        </p:grpSpPr>
        <p:sp>
          <p:nvSpPr>
            <p:cNvPr id="10" name="TextBox 10"/>
            <p:cNvSpPr txBox="1"/>
            <p:nvPr/>
          </p:nvSpPr>
          <p:spPr>
            <a:xfrm>
              <a:off x="1041425" y="-9525"/>
              <a:ext cx="10132283" cy="58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Search locations found near a desired place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alphaModFix amt="65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6615" cy="717045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8879019" y="5968909"/>
            <a:ext cx="8380281" cy="537783"/>
            <a:chOff x="0" y="0"/>
            <a:chExt cx="11173707" cy="717045"/>
          </a:xfrm>
        </p:grpSpPr>
        <p:sp>
          <p:nvSpPr>
            <p:cNvPr id="13" name="TextBox 13"/>
            <p:cNvSpPr txBox="1"/>
            <p:nvPr/>
          </p:nvSpPr>
          <p:spPr>
            <a:xfrm>
              <a:off x="1041425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Share your travels with others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 cstate="print">
              <a:alphaModFix amt="81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6615" cy="717045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8879019" y="7268692"/>
            <a:ext cx="8380281" cy="895350"/>
            <a:chOff x="0" y="0"/>
            <a:chExt cx="11173707" cy="1193800"/>
          </a:xfrm>
        </p:grpSpPr>
        <p:sp>
          <p:nvSpPr>
            <p:cNvPr id="16" name="TextBox 16"/>
            <p:cNvSpPr txBox="1"/>
            <p:nvPr/>
          </p:nvSpPr>
          <p:spPr>
            <a:xfrm>
              <a:off x="1041425" y="-9525"/>
              <a:ext cx="10132283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Roboto Bold"/>
                </a:rPr>
                <a:t>Bookmark publications and store them in folders for each trip</a:t>
              </a: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86650"/>
              <a:ext cx="706615" cy="717045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8879019" y="1705740"/>
            <a:ext cx="8380281" cy="537783"/>
            <a:chOff x="0" y="0"/>
            <a:chExt cx="11173707" cy="717045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06615" cy="717045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041425" y="-9525"/>
              <a:ext cx="10132283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</a:rPr>
                <a:t>Create an account/Login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8259654" y="688224"/>
            <a:ext cx="8999646" cy="8910552"/>
            <a:chOff x="0" y="0"/>
            <a:chExt cx="11999528" cy="11880736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999528" cy="1155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40"/>
                </a:lnSpc>
              </a:pPr>
              <a:r>
                <a:rPr lang="en-US" sz="5700">
                  <a:solidFill>
                    <a:srgbClr val="000000"/>
                  </a:solidFill>
                  <a:latin typeface="Nunito Sans Black"/>
                </a:rPr>
                <a:t>Create an account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18595"/>
              <a:ext cx="10323774" cy="1036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3" lvl="1" indent="-269876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From the Login screen click on "Sign up!"</a:t>
              </a:r>
            </a:p>
            <a:p>
              <a:pPr marL="539753" lvl="1" indent="-269876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Enter email:</a:t>
              </a:r>
            </a:p>
            <a:p>
              <a:pPr marL="1079505" lvl="2" indent="-359835">
                <a:lnSpc>
                  <a:spcPts val="3250"/>
                </a:lnSpc>
                <a:buFont typeface="Arial"/>
                <a:buChar char="⚬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Validation for a correct email format is implemented.</a:t>
              </a:r>
            </a:p>
            <a:p>
              <a:pPr marL="539753" lvl="1" indent="-269876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Enter password:</a:t>
              </a:r>
            </a:p>
            <a:p>
              <a:pPr marL="1079505" lvl="2" indent="-359835">
                <a:lnSpc>
                  <a:spcPts val="3250"/>
                </a:lnSpc>
                <a:buFont typeface="Arial"/>
                <a:buChar char="⚬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Password must meet the following criteria: </a:t>
              </a:r>
            </a:p>
            <a:p>
              <a:pPr marL="1619258" lvl="3" indent="-404815">
                <a:lnSpc>
                  <a:spcPts val="3250"/>
                </a:lnSpc>
                <a:buFont typeface="Arial"/>
                <a:buChar char="￭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At least 1 upper case and 1 lower case.</a:t>
              </a:r>
            </a:p>
            <a:p>
              <a:pPr marL="1619258" lvl="3" indent="-404815">
                <a:lnSpc>
                  <a:spcPts val="3250"/>
                </a:lnSpc>
                <a:buFont typeface="Arial"/>
                <a:buChar char="￭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At least 1 number.</a:t>
              </a:r>
            </a:p>
            <a:p>
              <a:pPr marL="1619258" lvl="3" indent="-404815">
                <a:lnSpc>
                  <a:spcPts val="3250"/>
                </a:lnSpc>
                <a:buFont typeface="Arial"/>
                <a:buChar char="￭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No space.</a:t>
              </a:r>
            </a:p>
            <a:p>
              <a:pPr marL="1619258" lvl="3" indent="-404815">
                <a:lnSpc>
                  <a:spcPts val="3250"/>
                </a:lnSpc>
                <a:buFont typeface="Arial"/>
                <a:buChar char="￭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Length: 6 to 20 characters.</a:t>
              </a:r>
            </a:p>
            <a:p>
              <a:pPr marL="539753" lvl="1" indent="-269876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Enter small biography.</a:t>
              </a:r>
            </a:p>
            <a:p>
              <a:pPr marL="1079505" lvl="2" indent="-359835">
                <a:lnSpc>
                  <a:spcPts val="3250"/>
                </a:lnSpc>
                <a:buFont typeface="Arial"/>
                <a:buChar char="⚬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Text size dynamically adjusts to allow full sentences to be seen.</a:t>
              </a:r>
            </a:p>
            <a:p>
              <a:pPr marL="539753" lvl="1" indent="-269876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Upload photo.</a:t>
              </a:r>
            </a:p>
            <a:p>
              <a:pPr marL="1079505" lvl="2" indent="-359835">
                <a:lnSpc>
                  <a:spcPts val="3250"/>
                </a:lnSpc>
                <a:buFont typeface="Arial"/>
                <a:buChar char="⚬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Tapping on the profile icon opens up the gallery.</a:t>
              </a:r>
            </a:p>
            <a:p>
              <a:pPr marL="1079505" lvl="2" indent="-359835">
                <a:lnSpc>
                  <a:spcPts val="3250"/>
                </a:lnSpc>
                <a:buFont typeface="Arial"/>
                <a:buChar char="⚬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Picture selected stays within the circle shape.</a:t>
              </a:r>
            </a:p>
            <a:p>
              <a:pPr marL="539753" lvl="1" indent="-269876" algn="l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Roboto"/>
                </a:rPr>
                <a:t>All above fields must not be empty, else, an error message will pop up next to the empty field.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4056" b="-7328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0219282"/>
              <a:ext cx="8788027" cy="1735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8259654" y="682826"/>
            <a:ext cx="8999646" cy="8921347"/>
            <a:chOff x="0" y="0"/>
            <a:chExt cx="11999528" cy="1189513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1999528" cy="1155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40"/>
                </a:lnSpc>
              </a:pPr>
              <a:r>
                <a:rPr lang="en-US" sz="5700">
                  <a:solidFill>
                    <a:srgbClr val="000000"/>
                  </a:solidFill>
                  <a:latin typeface="Nunito Sans Black"/>
                </a:rPr>
                <a:t>Login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09070"/>
              <a:ext cx="10323774" cy="10386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3" lvl="1" indent="-259082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Users who have an account can enter their email and password to login.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Roboto"/>
              </a:endParaRPr>
            </a:p>
            <a:p>
              <a:pPr marL="518163" lvl="1" indent="-259082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Validation is accordingly implemented throughout both fields.</a:t>
              </a:r>
            </a:p>
            <a:p>
              <a:pPr>
                <a:lnSpc>
                  <a:spcPts val="2990"/>
                </a:lnSpc>
              </a:pPr>
              <a:endParaRPr lang="en-US" sz="2400">
                <a:solidFill>
                  <a:srgbClr val="000000"/>
                </a:solidFill>
                <a:latin typeface="Roboto"/>
              </a:endParaRPr>
            </a:p>
            <a:p>
              <a:pPr marL="518163" lvl="1" indent="-259082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Logic/Implementation:</a:t>
              </a:r>
            </a:p>
            <a:p>
              <a:pPr marL="1036326" lvl="2" indent="-345442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Firebase provides simple authentication with just the user's email and password.</a:t>
              </a:r>
            </a:p>
            <a:p>
              <a:pPr marL="1036326" lvl="2" indent="-345442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The extra work behind building a backend for user authentication, and securing this sensitive data is taken away with Firebase's Authentication services.</a:t>
              </a:r>
            </a:p>
            <a:p>
              <a:pPr marL="1036326" lvl="2" indent="-345442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After a successful login, the Firebase's services are used to keep the user logged in or to enable logout when desired by the user.</a:t>
              </a:r>
            </a:p>
            <a:p>
              <a:pPr marL="1036326" lvl="2" indent="-345442">
                <a:lnSpc>
                  <a:spcPts val="3120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The User UID that Firebase automatically generates for each account is then used to handle storing data for each user.</a:t>
              </a:r>
            </a:p>
            <a:p>
              <a:pPr algn="l"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Robot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4289" b="-7094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0219282"/>
              <a:ext cx="8788027" cy="1735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4523" b="-6861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10219282"/>
              <a:ext cx="8788027" cy="173563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8226522" y="900833"/>
            <a:ext cx="9032778" cy="8436830"/>
            <a:chOff x="0" y="0"/>
            <a:chExt cx="12043704" cy="1124910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2043704" cy="231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39"/>
                </a:lnSpc>
              </a:pPr>
              <a:r>
                <a:rPr lang="en-US" sz="5699">
                  <a:solidFill>
                    <a:srgbClr val="000000"/>
                  </a:solidFill>
                  <a:latin typeface="Nunito Sans Black"/>
                </a:rPr>
                <a:t>Share your travels with others: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601512"/>
              <a:ext cx="10361781" cy="8647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858" lvl="1" indent="-249929">
                <a:lnSpc>
                  <a:spcPts val="3009"/>
                </a:lnSpc>
                <a:buFont typeface="Arial"/>
                <a:buChar char="•"/>
              </a:pPr>
              <a:r>
                <a:rPr lang="en-US" sz="2315">
                  <a:solidFill>
                    <a:srgbClr val="000000"/>
                  </a:solidFill>
                  <a:latin typeface="Roboto"/>
                </a:rPr>
                <a:t>The "Add Post" view requires users to:</a:t>
              </a:r>
            </a:p>
            <a:p>
              <a:pPr marL="1036320" lvl="2" indent="-345440">
                <a:lnSpc>
                  <a:spcPts val="3119"/>
                </a:lnSpc>
                <a:buFont typeface="Arial"/>
                <a:buChar char="⚬"/>
              </a:pPr>
              <a:r>
                <a:rPr lang="en-US" sz="2399">
                  <a:solidFill>
                    <a:srgbClr val="000000"/>
                  </a:solidFill>
                  <a:latin typeface="Roboto"/>
                </a:rPr>
                <a:t>Upload an image:</a:t>
              </a:r>
            </a:p>
            <a:p>
              <a:pPr marL="1499573" lvl="3" indent="-374893">
                <a:lnSpc>
                  <a:spcPts val="3009"/>
                </a:lnSpc>
                <a:buFont typeface="Arial"/>
                <a:buChar char="￭"/>
              </a:pPr>
              <a:r>
                <a:rPr lang="en-US" sz="2315">
                  <a:solidFill>
                    <a:srgbClr val="000000"/>
                  </a:solidFill>
                  <a:latin typeface="Roboto"/>
                </a:rPr>
                <a:t>Tapping on the camera icon opens up the gallery.</a:t>
              </a:r>
            </a:p>
            <a:p>
              <a:pPr marL="1499573" lvl="3" indent="-374893">
                <a:lnSpc>
                  <a:spcPts val="3009"/>
                </a:lnSpc>
                <a:buFont typeface="Arial"/>
                <a:buChar char="￭"/>
              </a:pPr>
              <a:r>
                <a:rPr lang="en-US" sz="2315">
                  <a:solidFill>
                    <a:srgbClr val="000000"/>
                  </a:solidFill>
                  <a:latin typeface="Roboto"/>
                </a:rPr>
                <a:t>Picture selected stays with rounded borders, yet the image's own size ratio is maintained.</a:t>
              </a:r>
            </a:p>
            <a:p>
              <a:pPr marL="999715" lvl="2" indent="-333238">
                <a:lnSpc>
                  <a:spcPts val="3009"/>
                </a:lnSpc>
                <a:buFont typeface="Arial"/>
                <a:buChar char="⚬"/>
              </a:pPr>
              <a:r>
                <a:rPr lang="en-US" sz="2315">
                  <a:solidFill>
                    <a:srgbClr val="000000"/>
                  </a:solidFill>
                  <a:latin typeface="Roboto"/>
                </a:rPr>
                <a:t>Enter a location:</a:t>
              </a:r>
            </a:p>
            <a:p>
              <a:pPr marL="1499573" lvl="3" indent="-374893">
                <a:lnSpc>
                  <a:spcPts val="3009"/>
                </a:lnSpc>
                <a:buFont typeface="Arial"/>
                <a:buChar char="￭"/>
              </a:pPr>
              <a:r>
                <a:rPr lang="en-US" sz="2315">
                  <a:solidFill>
                    <a:srgbClr val="000000"/>
                  </a:solidFill>
                  <a:latin typeface="Roboto"/>
                </a:rPr>
                <a:t>The Google Places API is used to power the entering of a location.</a:t>
              </a:r>
            </a:p>
            <a:p>
              <a:pPr marL="1499573" lvl="3" indent="-374893">
                <a:lnSpc>
                  <a:spcPts val="3009"/>
                </a:lnSpc>
                <a:buFont typeface="Arial"/>
                <a:buChar char="￭"/>
              </a:pPr>
              <a:r>
                <a:rPr lang="en-US" sz="2315">
                  <a:solidFill>
                    <a:srgbClr val="000000"/>
                  </a:solidFill>
                  <a:latin typeface="Roboto"/>
                </a:rPr>
                <a:t>Its implementation is a way to validate locations entered by users to keep good data in database for the map view.</a:t>
              </a:r>
            </a:p>
            <a:p>
              <a:pPr marL="1499573" lvl="3" indent="-374893">
                <a:lnSpc>
                  <a:spcPts val="3009"/>
                </a:lnSpc>
                <a:buFont typeface="Arial"/>
                <a:buChar char="￭"/>
              </a:pPr>
              <a:r>
                <a:rPr lang="en-US" sz="2315">
                  <a:solidFill>
                    <a:srgbClr val="000000"/>
                  </a:solidFill>
                  <a:latin typeface="Roboto"/>
                </a:rPr>
                <a:t>This API is a service that takes HTTP requests and returns data about locations on Earth. </a:t>
              </a:r>
            </a:p>
            <a:p>
              <a:pPr marL="999715" lvl="2" indent="-333238">
                <a:lnSpc>
                  <a:spcPts val="3009"/>
                </a:lnSpc>
                <a:buFont typeface="Arial"/>
                <a:buChar char="⚬"/>
              </a:pPr>
              <a:r>
                <a:rPr lang="en-US" sz="2315">
                  <a:solidFill>
                    <a:srgbClr val="000000"/>
                  </a:solidFill>
                  <a:latin typeface="Roboto"/>
                </a:rPr>
                <a:t>Optionally share: hours of operation, personal experience, and tips.</a:t>
              </a:r>
            </a:p>
            <a:p>
              <a:pPr>
                <a:lnSpc>
                  <a:spcPts val="3009"/>
                </a:lnSpc>
              </a:pPr>
              <a:endParaRPr lang="en-US" sz="2315">
                <a:solidFill>
                  <a:srgbClr val="000000"/>
                </a:solidFill>
                <a:latin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722144" cy="10287000"/>
          </a:xfrm>
          <a:prstGeom prst="rect">
            <a:avLst/>
          </a:prstGeom>
          <a:solidFill>
            <a:srgbClr val="F64697"/>
          </a:solidFill>
        </p:spPr>
      </p:sp>
      <p:grpSp>
        <p:nvGrpSpPr>
          <p:cNvPr id="3" name="Group 3"/>
          <p:cNvGrpSpPr/>
          <p:nvPr/>
        </p:nvGrpSpPr>
        <p:grpSpPr>
          <a:xfrm>
            <a:off x="1386856" y="942975"/>
            <a:ext cx="6591021" cy="8966188"/>
            <a:chOff x="0" y="0"/>
            <a:chExt cx="8788027" cy="11954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98941" y="0"/>
              <a:ext cx="7390146" cy="10240744"/>
              <a:chOff x="0" y="0"/>
              <a:chExt cx="4734560" cy="656082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6830" y="50800"/>
                <a:ext cx="4645660" cy="6473190"/>
              </a:xfrm>
              <a:custGeom>
                <a:avLst/>
                <a:gdLst/>
                <a:ahLst/>
                <a:cxnLst/>
                <a:rect l="l" t="t" r="r" b="b"/>
                <a:pathLst>
                  <a:path w="4645660" h="6473190">
                    <a:moveTo>
                      <a:pt x="4368800" y="0"/>
                    </a:moveTo>
                    <a:lnTo>
                      <a:pt x="276860" y="0"/>
                    </a:lnTo>
                    <a:cubicBezTo>
                      <a:pt x="124460" y="0"/>
                      <a:pt x="0" y="123190"/>
                      <a:pt x="0" y="276860"/>
                    </a:cubicBezTo>
                    <a:lnTo>
                      <a:pt x="0" y="6196330"/>
                    </a:lnTo>
                    <a:cubicBezTo>
                      <a:pt x="0" y="6350000"/>
                      <a:pt x="124460" y="6473190"/>
                      <a:pt x="276860" y="6473190"/>
                    </a:cubicBezTo>
                    <a:lnTo>
                      <a:pt x="4368800" y="6473190"/>
                    </a:lnTo>
                    <a:cubicBezTo>
                      <a:pt x="4522470" y="6473190"/>
                      <a:pt x="4645660" y="6348730"/>
                      <a:pt x="4645660" y="6196330"/>
                    </a:cubicBezTo>
                    <a:lnTo>
                      <a:pt x="4645660" y="276860"/>
                    </a:lnTo>
                    <a:cubicBezTo>
                      <a:pt x="4645660" y="123190"/>
                      <a:pt x="4522470" y="0"/>
                      <a:pt x="4368800" y="0"/>
                    </a:cubicBezTo>
                    <a:close/>
                    <a:moveTo>
                      <a:pt x="4425950" y="6156960"/>
                    </a:moveTo>
                    <a:cubicBezTo>
                      <a:pt x="4425950" y="6212840"/>
                      <a:pt x="4380230" y="6258560"/>
                      <a:pt x="4324350" y="6258560"/>
                    </a:cubicBezTo>
                    <a:lnTo>
                      <a:pt x="321310" y="6258560"/>
                    </a:lnTo>
                    <a:cubicBezTo>
                      <a:pt x="265430" y="6258560"/>
                      <a:pt x="219710" y="6212840"/>
                      <a:pt x="219710" y="6156960"/>
                    </a:cubicBezTo>
                    <a:lnTo>
                      <a:pt x="219710" y="316230"/>
                    </a:lnTo>
                    <a:cubicBezTo>
                      <a:pt x="219710" y="260350"/>
                      <a:pt x="265430" y="214630"/>
                      <a:pt x="321310" y="214630"/>
                    </a:cubicBezTo>
                    <a:lnTo>
                      <a:pt x="4325620" y="214630"/>
                    </a:lnTo>
                    <a:cubicBezTo>
                      <a:pt x="4381500" y="214630"/>
                      <a:pt x="4427220" y="260350"/>
                      <a:pt x="4427220" y="316230"/>
                    </a:cubicBezTo>
                    <a:lnTo>
                      <a:pt x="4427220" y="6156960"/>
                    </a:ln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16511"/>
                <a:ext cx="4716780" cy="6544310"/>
              </a:xfrm>
              <a:custGeom>
                <a:avLst/>
                <a:gdLst/>
                <a:ahLst/>
                <a:cxnLst/>
                <a:rect l="l" t="t" r="r" b="b"/>
                <a:pathLst>
                  <a:path w="4716780" h="6544310">
                    <a:moveTo>
                      <a:pt x="4395470" y="36829"/>
                    </a:moveTo>
                    <a:cubicBezTo>
                      <a:pt x="4552950" y="36829"/>
                      <a:pt x="4681220" y="165099"/>
                      <a:pt x="4681220" y="322579"/>
                    </a:cubicBezTo>
                    <a:lnTo>
                      <a:pt x="4681220" y="6222999"/>
                    </a:lnTo>
                    <a:cubicBezTo>
                      <a:pt x="4681220" y="6380479"/>
                      <a:pt x="4552950" y="6508750"/>
                      <a:pt x="4395470" y="6508750"/>
                    </a:cubicBezTo>
                    <a:lnTo>
                      <a:pt x="321310" y="6508750"/>
                    </a:lnTo>
                    <a:cubicBezTo>
                      <a:pt x="163830" y="6508750"/>
                      <a:pt x="35560" y="6380480"/>
                      <a:pt x="35560" y="6223000"/>
                    </a:cubicBezTo>
                    <a:lnTo>
                      <a:pt x="35560" y="322580"/>
                    </a:lnTo>
                    <a:cubicBezTo>
                      <a:pt x="35560" y="165100"/>
                      <a:pt x="163830" y="36830"/>
                      <a:pt x="321310" y="36830"/>
                    </a:cubicBezTo>
                    <a:lnTo>
                      <a:pt x="4395470" y="36830"/>
                    </a:lnTo>
                    <a:moveTo>
                      <a:pt x="4395470" y="0"/>
                    </a:moveTo>
                    <a:lnTo>
                      <a:pt x="321310" y="0"/>
                    </a:lnTo>
                    <a:cubicBezTo>
                      <a:pt x="143510" y="0"/>
                      <a:pt x="0" y="144780"/>
                      <a:pt x="0" y="322580"/>
                    </a:cubicBezTo>
                    <a:lnTo>
                      <a:pt x="0" y="6223000"/>
                    </a:lnTo>
                    <a:cubicBezTo>
                      <a:pt x="0" y="6400800"/>
                      <a:pt x="143510" y="6544309"/>
                      <a:pt x="321310" y="6544309"/>
                    </a:cubicBezTo>
                    <a:lnTo>
                      <a:pt x="4395470" y="6544309"/>
                    </a:lnTo>
                    <a:cubicBezTo>
                      <a:pt x="4573270" y="6544309"/>
                      <a:pt x="4716780" y="6400800"/>
                      <a:pt x="4716780" y="6223000"/>
                    </a:cubicBezTo>
                    <a:lnTo>
                      <a:pt x="4716780" y="322580"/>
                    </a:lnTo>
                    <a:cubicBezTo>
                      <a:pt x="4716780" y="144780"/>
                      <a:pt x="4573270" y="0"/>
                      <a:pt x="4395470" y="0"/>
                    </a:cubicBezTo>
                    <a:close/>
                  </a:path>
                </a:pathLst>
              </a:custGeom>
              <a:solidFill>
                <a:srgbClr val="5656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256540" y="265430"/>
                <a:ext cx="4207510" cy="6043930"/>
              </a:xfrm>
              <a:custGeom>
                <a:avLst/>
                <a:gdLst/>
                <a:ahLst/>
                <a:cxnLst/>
                <a:rect l="l" t="t" r="r" b="b"/>
                <a:pathLst>
                  <a:path w="4207510" h="6043930">
                    <a:moveTo>
                      <a:pt x="4206240" y="5942330"/>
                    </a:moveTo>
                    <a:cubicBezTo>
                      <a:pt x="4206240" y="5998210"/>
                      <a:pt x="4160520" y="6043930"/>
                      <a:pt x="4104640" y="6043930"/>
                    </a:cubicBezTo>
                    <a:lnTo>
                      <a:pt x="101600" y="6043930"/>
                    </a:lnTo>
                    <a:cubicBezTo>
                      <a:pt x="45720" y="6043930"/>
                      <a:pt x="0" y="5998210"/>
                      <a:pt x="0" y="5942330"/>
                    </a:cubicBezTo>
                    <a:lnTo>
                      <a:pt x="0" y="101600"/>
                    </a:lnTo>
                    <a:cubicBezTo>
                      <a:pt x="0" y="45720"/>
                      <a:pt x="45720" y="0"/>
                      <a:pt x="101600" y="0"/>
                    </a:cubicBezTo>
                    <a:lnTo>
                      <a:pt x="4105910" y="0"/>
                    </a:lnTo>
                    <a:cubicBezTo>
                      <a:pt x="4161790" y="0"/>
                      <a:pt x="4207510" y="45720"/>
                      <a:pt x="4207510" y="101600"/>
                    </a:cubicBezTo>
                    <a:lnTo>
                      <a:pt x="4207510" y="5942330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4674" b="-6709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951378" y="120589"/>
                <a:ext cx="79963" cy="76322"/>
              </a:xfrm>
              <a:custGeom>
                <a:avLst/>
                <a:gdLst/>
                <a:ahLst/>
                <a:cxnLst/>
                <a:rect l="l" t="t" r="r" b="b"/>
                <a:pathLst>
                  <a:path w="79963" h="76322">
                    <a:moveTo>
                      <a:pt x="39982" y="61"/>
                    </a:moveTo>
                    <a:cubicBezTo>
                      <a:pt x="26330" y="0"/>
                      <a:pt x="13688" y="7248"/>
                      <a:pt x="6844" y="19062"/>
                    </a:cubicBezTo>
                    <a:cubicBezTo>
                      <a:pt x="0" y="30875"/>
                      <a:pt x="0" y="45447"/>
                      <a:pt x="6844" y="57260"/>
                    </a:cubicBezTo>
                    <a:cubicBezTo>
                      <a:pt x="13688" y="69074"/>
                      <a:pt x="26330" y="76322"/>
                      <a:pt x="39982" y="76261"/>
                    </a:cubicBezTo>
                    <a:cubicBezTo>
                      <a:pt x="53634" y="76322"/>
                      <a:pt x="66276" y="69074"/>
                      <a:pt x="73120" y="57260"/>
                    </a:cubicBezTo>
                    <a:cubicBezTo>
                      <a:pt x="79964" y="45447"/>
                      <a:pt x="79964" y="30875"/>
                      <a:pt x="73120" y="19062"/>
                    </a:cubicBezTo>
                    <a:cubicBezTo>
                      <a:pt x="66276" y="7248"/>
                      <a:pt x="53634" y="0"/>
                      <a:pt x="39982" y="61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2119473" y="104052"/>
                <a:ext cx="114614" cy="109395"/>
              </a:xfrm>
              <a:custGeom>
                <a:avLst/>
                <a:gdLst/>
                <a:ahLst/>
                <a:cxnLst/>
                <a:rect l="l" t="t" r="r" b="b"/>
                <a:pathLst>
                  <a:path w="114614" h="109395">
                    <a:moveTo>
                      <a:pt x="57307" y="88"/>
                    </a:moveTo>
                    <a:cubicBezTo>
                      <a:pt x="37739" y="0"/>
                      <a:pt x="19619" y="10390"/>
                      <a:pt x="9809" y="27322"/>
                    </a:cubicBezTo>
                    <a:cubicBezTo>
                      <a:pt x="0" y="44255"/>
                      <a:pt x="0" y="65141"/>
                      <a:pt x="9809" y="82074"/>
                    </a:cubicBezTo>
                    <a:cubicBezTo>
                      <a:pt x="19619" y="99006"/>
                      <a:pt x="37739" y="109396"/>
                      <a:pt x="57307" y="109308"/>
                    </a:cubicBezTo>
                    <a:cubicBezTo>
                      <a:pt x="76875" y="109396"/>
                      <a:pt x="94995" y="99006"/>
                      <a:pt x="104804" y="82074"/>
                    </a:cubicBezTo>
                    <a:cubicBezTo>
                      <a:pt x="114614" y="65141"/>
                      <a:pt x="114614" y="44255"/>
                      <a:pt x="104804" y="27322"/>
                    </a:cubicBezTo>
                    <a:cubicBezTo>
                      <a:pt x="94995" y="10390"/>
                      <a:pt x="76875" y="0"/>
                      <a:pt x="57307" y="88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2328944" y="128221"/>
                <a:ext cx="63971" cy="61058"/>
              </a:xfrm>
              <a:custGeom>
                <a:avLst/>
                <a:gdLst/>
                <a:ahLst/>
                <a:cxnLst/>
                <a:rect l="l" t="t" r="r" b="b"/>
                <a:pathLst>
                  <a:path w="63971" h="61058">
                    <a:moveTo>
                      <a:pt x="31986" y="49"/>
                    </a:moveTo>
                    <a:cubicBezTo>
                      <a:pt x="21064" y="0"/>
                      <a:pt x="10951" y="5799"/>
                      <a:pt x="5476" y="15250"/>
                    </a:cubicBezTo>
                    <a:cubicBezTo>
                      <a:pt x="0" y="24700"/>
                      <a:pt x="0" y="36358"/>
                      <a:pt x="5476" y="45808"/>
                    </a:cubicBezTo>
                    <a:cubicBezTo>
                      <a:pt x="10951" y="55259"/>
                      <a:pt x="21064" y="61058"/>
                      <a:pt x="31986" y="61009"/>
                    </a:cubicBezTo>
                    <a:cubicBezTo>
                      <a:pt x="42908" y="61058"/>
                      <a:pt x="53021" y="55259"/>
                      <a:pt x="58496" y="45808"/>
                    </a:cubicBezTo>
                    <a:cubicBezTo>
                      <a:pt x="63971" y="36358"/>
                      <a:pt x="63971" y="24700"/>
                      <a:pt x="58496" y="15250"/>
                    </a:cubicBezTo>
                    <a:cubicBezTo>
                      <a:pt x="53021" y="5799"/>
                      <a:pt x="42908" y="0"/>
                      <a:pt x="31986" y="49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46270" y="144758"/>
                <a:ext cx="29320" cy="27985"/>
              </a:xfrm>
              <a:custGeom>
                <a:avLst/>
                <a:gdLst/>
                <a:ahLst/>
                <a:cxnLst/>
                <a:rect l="l" t="t" r="r" b="b"/>
                <a:pathLst>
                  <a:path w="29320" h="27985">
                    <a:moveTo>
                      <a:pt x="14660" y="22"/>
                    </a:moveTo>
                    <a:cubicBezTo>
                      <a:pt x="9654" y="0"/>
                      <a:pt x="5019" y="2657"/>
                      <a:pt x="2509" y="6989"/>
                    </a:cubicBezTo>
                    <a:cubicBezTo>
                      <a:pt x="0" y="11320"/>
                      <a:pt x="0" y="16664"/>
                      <a:pt x="2509" y="20995"/>
                    </a:cubicBezTo>
                    <a:cubicBezTo>
                      <a:pt x="5019" y="25327"/>
                      <a:pt x="9654" y="27984"/>
                      <a:pt x="14660" y="27962"/>
                    </a:cubicBezTo>
                    <a:cubicBezTo>
                      <a:pt x="19666" y="27984"/>
                      <a:pt x="24301" y="25327"/>
                      <a:pt x="26811" y="20995"/>
                    </a:cubicBezTo>
                    <a:cubicBezTo>
                      <a:pt x="29320" y="16664"/>
                      <a:pt x="29320" y="11320"/>
                      <a:pt x="26811" y="6989"/>
                    </a:cubicBezTo>
                    <a:cubicBezTo>
                      <a:pt x="24301" y="2657"/>
                      <a:pt x="19666" y="0"/>
                      <a:pt x="14660" y="22"/>
                    </a:cubicBezTo>
                    <a:close/>
                  </a:path>
                </a:pathLst>
              </a:custGeom>
              <a:solidFill>
                <a:srgbClr val="E9E8E9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2344044" y="144768"/>
                <a:ext cx="15993" cy="15264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264">
                    <a:moveTo>
                      <a:pt x="7996" y="12"/>
                    </a:moveTo>
                    <a:cubicBezTo>
                      <a:pt x="5266" y="0"/>
                      <a:pt x="2737" y="1449"/>
                      <a:pt x="1368" y="3812"/>
                    </a:cubicBezTo>
                    <a:cubicBezTo>
                      <a:pt x="0" y="6175"/>
                      <a:pt x="0" y="9089"/>
                      <a:pt x="1368" y="11452"/>
                    </a:cubicBezTo>
                    <a:cubicBezTo>
                      <a:pt x="2737" y="13815"/>
                      <a:pt x="5266" y="15264"/>
                      <a:pt x="7996" y="15252"/>
                    </a:cubicBezTo>
                    <a:cubicBezTo>
                      <a:pt x="10726" y="15264"/>
                      <a:pt x="13255" y="13815"/>
                      <a:pt x="14623" y="11452"/>
                    </a:cubicBezTo>
                    <a:cubicBezTo>
                      <a:pt x="15992" y="9089"/>
                      <a:pt x="15992" y="6175"/>
                      <a:pt x="14623" y="3812"/>
                    </a:cubicBezTo>
                    <a:cubicBezTo>
                      <a:pt x="13255" y="1449"/>
                      <a:pt x="10726" y="0"/>
                      <a:pt x="7996" y="12"/>
                    </a:cubicBezTo>
                    <a:close/>
                  </a:path>
                </a:pathLst>
              </a:custGeom>
              <a:solidFill>
                <a:srgbClr val="010101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4716780" y="53467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4716780" y="861060"/>
                <a:ext cx="19050" cy="27813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78130">
                    <a:moveTo>
                      <a:pt x="0" y="0"/>
                    </a:moveTo>
                    <a:lnTo>
                      <a:pt x="0" y="278130"/>
                    </a:lnTo>
                    <a:cubicBezTo>
                      <a:pt x="19050" y="278130"/>
                      <a:pt x="16510" y="262890"/>
                      <a:pt x="16510" y="243840"/>
                    </a:cubicBezTo>
                    <a:lnTo>
                      <a:pt x="16510" y="35560"/>
                    </a:lnTo>
                    <a:cubicBezTo>
                      <a:pt x="16510" y="16510"/>
                      <a:pt x="19050" y="0"/>
                      <a:pt x="0" y="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4064000" y="-2540"/>
                <a:ext cx="3200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320040" h="19050">
                    <a:moveTo>
                      <a:pt x="0" y="19050"/>
                    </a:moveTo>
                    <a:lnTo>
                      <a:pt x="320040" y="19050"/>
                    </a:lnTo>
                    <a:cubicBezTo>
                      <a:pt x="320040" y="0"/>
                      <a:pt x="304800" y="2540"/>
                      <a:pt x="285750" y="2540"/>
                    </a:cubicBezTo>
                    <a:lnTo>
                      <a:pt x="34290" y="2540"/>
                    </a:lnTo>
                    <a:cubicBezTo>
                      <a:pt x="15240" y="2540"/>
                      <a:pt x="0" y="0"/>
                      <a:pt x="0" y="1905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0219282"/>
              <a:ext cx="8788027" cy="173563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8430658" y="331939"/>
            <a:ext cx="8828642" cy="8201477"/>
            <a:chOff x="0" y="0"/>
            <a:chExt cx="11771523" cy="1093530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1771523" cy="231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39"/>
                </a:lnSpc>
              </a:pPr>
              <a:r>
                <a:rPr lang="en-US" sz="5699">
                  <a:solidFill>
                    <a:srgbClr val="000000"/>
                  </a:solidFill>
                  <a:latin typeface="Nunito Sans Black"/>
                </a:rPr>
                <a:t>Provide a map view of publications shared: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591146"/>
              <a:ext cx="10127610" cy="7807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DropPoint brings a customized map that enables user engagement and helps visualize different map pins that are scattered throughout the whole map pointing to the location where each photo has been taken.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Roboto"/>
              </a:endParaRPr>
            </a:p>
            <a:p>
              <a:pPr marL="518160" lvl="1" indent="-259080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The </a:t>
              </a:r>
              <a:r>
                <a:rPr lang="en-US" sz="2400">
                  <a:solidFill>
                    <a:srgbClr val="000000"/>
                  </a:solidFill>
                  <a:latin typeface="Roboto Bold"/>
                </a:rPr>
                <a:t>Maps SDK for Android</a:t>
              </a:r>
              <a:r>
                <a:rPr lang="en-US" sz="2400">
                  <a:solidFill>
                    <a:srgbClr val="000000"/>
                  </a:solidFill>
                  <a:latin typeface="Roboto"/>
                </a:rPr>
                <a:t> was used in order to add a Google Map to the app.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Roboto"/>
              </a:endParaRPr>
            </a:p>
            <a:p>
              <a:pPr marL="518160" lvl="1" indent="-259080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For the clustering markers of the posts the </a:t>
              </a:r>
              <a:r>
                <a:rPr lang="en-US" sz="2400">
                  <a:solidFill>
                    <a:srgbClr val="000000"/>
                  </a:solidFill>
                  <a:latin typeface="Roboto Bold"/>
                </a:rPr>
                <a:t>Google Maps Android Marker Clustering Utility</a:t>
              </a:r>
              <a:r>
                <a:rPr lang="en-US" sz="2400">
                  <a:solidFill>
                    <a:srgbClr val="000000"/>
                  </a:solidFill>
                  <a:latin typeface="Roboto"/>
                </a:rPr>
                <a:t> was used.</a:t>
              </a:r>
            </a:p>
            <a:p>
              <a:pPr>
                <a:lnSpc>
                  <a:spcPts val="3120"/>
                </a:lnSpc>
              </a:pPr>
              <a:endParaRPr lang="en-US" sz="2400">
                <a:solidFill>
                  <a:srgbClr val="000000"/>
                </a:solidFill>
                <a:latin typeface="Roboto"/>
              </a:endParaRPr>
            </a:p>
            <a:p>
              <a:pPr marL="518160" lvl="1" indent="-259080">
                <a:lnSpc>
                  <a:spcPts val="312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Roboto"/>
                </a:rPr>
                <a:t>Users first time accessing this view, have  the opportunity to choose whether to accept or deny for the app to access the user's current location.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1181</Words>
  <Application>Microsoft Office PowerPoint</Application>
  <PresentationFormat>Custom</PresentationFormat>
  <Paragraphs>151</Paragraphs>
  <Slides>18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Abril Fatface Bold</vt:lpstr>
      <vt:lpstr>Calibri</vt:lpstr>
      <vt:lpstr>Nunito Sans Black</vt:lpstr>
      <vt:lpstr>Virtual</vt:lpstr>
      <vt:lpstr>Roboto</vt:lpstr>
      <vt:lpstr>Nunito Sans Black Bold</vt:lpstr>
      <vt:lpstr>Poppins</vt:lpstr>
      <vt:lpstr>Arial</vt:lpstr>
      <vt:lpstr>Dekko Bold</vt:lpstr>
      <vt:lpstr>Abril Fatface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DropPoint</dc:title>
  <cp:lastModifiedBy>Glenda Garcia</cp:lastModifiedBy>
  <cp:revision>8</cp:revision>
  <dcterms:created xsi:type="dcterms:W3CDTF">2006-08-16T00:00:00Z</dcterms:created>
  <dcterms:modified xsi:type="dcterms:W3CDTF">2022-11-26T06:03:27Z</dcterms:modified>
  <dc:identifier>DAFSuS-455c</dc:identifier>
</cp:coreProperties>
</file>